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80" r:id="rId4"/>
    <p:sldId id="283" r:id="rId5"/>
    <p:sldId id="281" r:id="rId6"/>
    <p:sldId id="277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7E"/>
    <a:srgbClr val="002496"/>
    <a:srgbClr val="CAE8AA"/>
    <a:srgbClr val="E1FF8B"/>
    <a:srgbClr val="A7E200"/>
    <a:srgbClr val="004A82"/>
    <a:srgbClr val="5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46" y="60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59D0B-8690-40CC-B6A8-E2CD2107C8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454E84-E54D-4094-B30D-D1E47C3FD9F6}">
      <dgm:prSet custT="1"/>
      <dgm:spPr>
        <a:solidFill>
          <a:srgbClr val="CAE8A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sz="4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Прием детей </a:t>
          </a:r>
        </a:p>
        <a:p>
          <a:pPr algn="ctr" rtl="0"/>
          <a:r>
            <a:rPr lang="ru-RU" sz="4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1 классы </a:t>
          </a:r>
        </a:p>
        <a:p>
          <a:pPr algn="ctr" rtl="0"/>
          <a:r>
            <a:rPr lang="ru-RU" sz="40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МАОУ «СОШ № 29»</a:t>
          </a:r>
          <a:endParaRPr lang="ru-RU" sz="4000" i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108057-141B-4AF0-A924-DE53BA2483BF}" type="parTrans" cxnId="{3E3AE418-A860-45AD-960B-AC7904AC1226}">
      <dgm:prSet/>
      <dgm:spPr/>
      <dgm:t>
        <a:bodyPr/>
        <a:lstStyle/>
        <a:p>
          <a:endParaRPr lang="ru-RU"/>
        </a:p>
      </dgm:t>
    </dgm:pt>
    <dgm:pt modelId="{CD4666C9-A946-4B7B-B876-6B0B72141DCE}" type="sibTrans" cxnId="{3E3AE418-A860-45AD-960B-AC7904AC1226}">
      <dgm:prSet/>
      <dgm:spPr/>
      <dgm:t>
        <a:bodyPr/>
        <a:lstStyle/>
        <a:p>
          <a:endParaRPr lang="ru-RU"/>
        </a:p>
      </dgm:t>
    </dgm:pt>
    <dgm:pt modelId="{6DF4FB7C-691F-4BC1-866A-268B65F3E29E}" type="pres">
      <dgm:prSet presAssocID="{8A859D0B-8690-40CC-B6A8-E2CD2107C8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20973D-500B-4206-8FCA-8E4EED343E11}" type="pres">
      <dgm:prSet presAssocID="{4B454E84-E54D-4094-B30D-D1E47C3FD9F6}" presName="parentText" presStyleLbl="node1" presStyleIdx="0" presStyleCnt="1" custScaleY="355113" custLinFactNeighborX="990" custLinFactNeighborY="-277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8EA7F5-30D0-483D-A216-0E188063059F}" type="presOf" srcId="{4B454E84-E54D-4094-B30D-D1E47C3FD9F6}" destId="{7220973D-500B-4206-8FCA-8E4EED343E11}" srcOrd="0" destOrd="0" presId="urn:microsoft.com/office/officeart/2005/8/layout/vList2"/>
    <dgm:cxn modelId="{3E3AE418-A860-45AD-960B-AC7904AC1226}" srcId="{8A859D0B-8690-40CC-B6A8-E2CD2107C8B6}" destId="{4B454E84-E54D-4094-B30D-D1E47C3FD9F6}" srcOrd="0" destOrd="0" parTransId="{C6108057-141B-4AF0-A924-DE53BA2483BF}" sibTransId="{CD4666C9-A946-4B7B-B876-6B0B72141DCE}"/>
    <dgm:cxn modelId="{01803A33-088D-4747-966F-6379CC878B85}" type="presOf" srcId="{8A859D0B-8690-40CC-B6A8-E2CD2107C8B6}" destId="{6DF4FB7C-691F-4BC1-866A-268B65F3E29E}" srcOrd="0" destOrd="0" presId="urn:microsoft.com/office/officeart/2005/8/layout/vList2"/>
    <dgm:cxn modelId="{117FE5EB-EF03-4459-B5BD-8A0716CC8755}" type="presParOf" srcId="{6DF4FB7C-691F-4BC1-866A-268B65F3E29E}" destId="{7220973D-500B-4206-8FCA-8E4EED343E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50F3A6-A539-4FF0-B4E8-2FF561F97E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301161-4957-44CE-AF0D-9C9F79FE823E}">
      <dgm:prSet custT="1"/>
      <dgm:spPr>
        <a:solidFill>
          <a:srgbClr val="CAE8A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детей,</a:t>
          </a:r>
        </a:p>
        <a:p>
          <a:pPr algn="ctr" rtl="0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зарегистрированных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algn="ctr" rtl="0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закрепленной территории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8137A4-1774-49A6-B755-DD60B588A5E0}" type="parTrans" cxnId="{C1B37EC6-BC7E-40CD-AE5C-9A4AFEBDCF9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47F64D-965D-4A79-A30A-61108C826665}" type="sibTrans" cxnId="{C1B37EC6-BC7E-40CD-AE5C-9A4AFEBDCF9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5D949F-FFC3-4556-A736-A0DD8E7EAEEC}" type="pres">
      <dgm:prSet presAssocID="{3350F3A6-A539-4FF0-B4E8-2FF561F97E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E87F65-3E2D-4FDC-BEAD-6D6057007BBD}" type="pres">
      <dgm:prSet presAssocID="{7F301161-4957-44CE-AF0D-9C9F79FE823E}" presName="parentText" presStyleLbl="node1" presStyleIdx="0" presStyleCnt="1" custScaleX="112675" custScaleY="401339" custLinFactNeighborX="273" custLinFactNeighborY="73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B37EC6-BC7E-40CD-AE5C-9A4AFEBDCF9C}" srcId="{3350F3A6-A539-4FF0-B4E8-2FF561F97E74}" destId="{7F301161-4957-44CE-AF0D-9C9F79FE823E}" srcOrd="0" destOrd="0" parTransId="{718137A4-1774-49A6-B755-DD60B588A5E0}" sibTransId="{6147F64D-965D-4A79-A30A-61108C826665}"/>
    <dgm:cxn modelId="{613FE58F-31F1-4D1F-ABBE-AAFDCC1E05DA}" type="presOf" srcId="{3350F3A6-A539-4FF0-B4E8-2FF561F97E74}" destId="{615D949F-FFC3-4556-A736-A0DD8E7EAEEC}" srcOrd="0" destOrd="0" presId="urn:microsoft.com/office/officeart/2005/8/layout/vList2"/>
    <dgm:cxn modelId="{5E19C5B4-20DC-4EA4-A809-3205CCCBC805}" type="presOf" srcId="{7F301161-4957-44CE-AF0D-9C9F79FE823E}" destId="{D2E87F65-3E2D-4FDC-BEAD-6D6057007BBD}" srcOrd="0" destOrd="0" presId="urn:microsoft.com/office/officeart/2005/8/layout/vList2"/>
    <dgm:cxn modelId="{56E8A478-B11D-42CE-ABC3-9B8231190F64}" type="presParOf" srcId="{615D949F-FFC3-4556-A736-A0DD8E7EAEEC}" destId="{D2E87F65-3E2D-4FDC-BEAD-6D6057007B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3C6191-9C94-4353-A61E-66860551FF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9722E-52B2-4620-B948-737CB538182F}">
      <dgm:prSet custT="1"/>
      <dgm:spPr>
        <a:solidFill>
          <a:srgbClr val="CAE8A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детей, </a:t>
          </a:r>
        </a:p>
        <a:p>
          <a:pPr algn="ctr" rtl="0"/>
          <a:r>
            <a:rPr lang="ru-RU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зарегистрированных </a:t>
          </a:r>
        </a:p>
        <a:p>
          <a:pPr algn="ctr" rtl="0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закрепленной территории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11024A-2459-41CB-B08F-A463FB233F41}" type="parTrans" cxnId="{0851A3EF-0517-4B60-BCFD-0C2E14865AA9}">
      <dgm:prSet/>
      <dgm:spPr/>
      <dgm:t>
        <a:bodyPr/>
        <a:lstStyle/>
        <a:p>
          <a:endParaRPr lang="ru-RU" sz="2800"/>
        </a:p>
      </dgm:t>
    </dgm:pt>
    <dgm:pt modelId="{04BF6537-1C19-4141-97E4-7860C0BEFF85}" type="sibTrans" cxnId="{0851A3EF-0517-4B60-BCFD-0C2E14865AA9}">
      <dgm:prSet/>
      <dgm:spPr/>
      <dgm:t>
        <a:bodyPr/>
        <a:lstStyle/>
        <a:p>
          <a:endParaRPr lang="ru-RU" sz="2800"/>
        </a:p>
      </dgm:t>
    </dgm:pt>
    <dgm:pt modelId="{991A935B-3D3C-4834-928B-A731085F2FD0}" type="pres">
      <dgm:prSet presAssocID="{F23C6191-9C94-4353-A61E-66860551FF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26643C-502B-4EE9-A8FB-E0FB2B9135BA}" type="pres">
      <dgm:prSet presAssocID="{7E39722E-52B2-4620-B948-737CB538182F}" presName="parentText" presStyleLbl="node1" presStyleIdx="0" presStyleCnt="1" custScaleX="111941" custScaleY="535186" custLinFactNeighborX="6960" custLinFactNeighborY="-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51A3EF-0517-4B60-BCFD-0C2E14865AA9}" srcId="{F23C6191-9C94-4353-A61E-66860551FF3D}" destId="{7E39722E-52B2-4620-B948-737CB538182F}" srcOrd="0" destOrd="0" parTransId="{0A11024A-2459-41CB-B08F-A463FB233F41}" sibTransId="{04BF6537-1C19-4141-97E4-7860C0BEFF85}"/>
    <dgm:cxn modelId="{EFE4D0C7-D849-4880-B122-58B190136B5B}" type="presOf" srcId="{7E39722E-52B2-4620-B948-737CB538182F}" destId="{2F26643C-502B-4EE9-A8FB-E0FB2B9135BA}" srcOrd="0" destOrd="0" presId="urn:microsoft.com/office/officeart/2005/8/layout/vList2"/>
    <dgm:cxn modelId="{0CBC2827-147C-4188-9A9C-73BC6E2C5BC2}" type="presOf" srcId="{F23C6191-9C94-4353-A61E-66860551FF3D}" destId="{991A935B-3D3C-4834-928B-A731085F2FD0}" srcOrd="0" destOrd="0" presId="urn:microsoft.com/office/officeart/2005/8/layout/vList2"/>
    <dgm:cxn modelId="{8D095788-0C67-41C9-83E0-6DAC0BD3E56C}" type="presParOf" srcId="{991A935B-3D3C-4834-928B-A731085F2FD0}" destId="{2F26643C-502B-4EE9-A8FB-E0FB2B9135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0973D-500B-4206-8FCA-8E4EED343E11}">
      <dsp:nvSpPr>
        <dsp:cNvPr id="0" name=""/>
        <dsp:cNvSpPr/>
      </dsp:nvSpPr>
      <dsp:spPr>
        <a:xfrm>
          <a:off x="0" y="48005"/>
          <a:ext cx="5832648" cy="2199905"/>
        </a:xfrm>
        <a:prstGeom prst="roundRect">
          <a:avLst/>
        </a:prstGeom>
        <a:solidFill>
          <a:srgbClr val="CAE8AA"/>
        </a:solidFill>
        <a:ln w="158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Прием детей </a:t>
          </a:r>
        </a:p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1 классы </a:t>
          </a:r>
        </a:p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МАОУ «СОШ № 29»</a:t>
          </a:r>
          <a:endParaRPr lang="ru-RU" sz="4000" i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7391" y="155396"/>
        <a:ext cx="5617866" cy="1985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87F65-3E2D-4FDC-BEAD-6D6057007BBD}">
      <dsp:nvSpPr>
        <dsp:cNvPr id="0" name=""/>
        <dsp:cNvSpPr/>
      </dsp:nvSpPr>
      <dsp:spPr>
        <a:xfrm>
          <a:off x="0" y="3254"/>
          <a:ext cx="3708412" cy="1663763"/>
        </a:xfrm>
        <a:prstGeom prst="roundRect">
          <a:avLst/>
        </a:prstGeom>
        <a:solidFill>
          <a:srgbClr val="CAE8AA"/>
        </a:solidFill>
        <a:ln w="158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детей,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зарегистрированных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закрепленной территории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218" y="84472"/>
        <a:ext cx="3545976" cy="1501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6643C-502B-4EE9-A8FB-E0FB2B9135BA}">
      <dsp:nvSpPr>
        <dsp:cNvPr id="0" name=""/>
        <dsp:cNvSpPr/>
      </dsp:nvSpPr>
      <dsp:spPr>
        <a:xfrm>
          <a:off x="0" y="1983"/>
          <a:ext cx="3474386" cy="2084264"/>
        </a:xfrm>
        <a:prstGeom prst="roundRect">
          <a:avLst/>
        </a:prstGeom>
        <a:solidFill>
          <a:srgbClr val="CAE8AA"/>
        </a:solidFill>
        <a:ln w="158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детей,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зарегистрированных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закрепленной территории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1745" y="103728"/>
        <a:ext cx="3270896" cy="1880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A734C-ABEA-4F9C-86D4-A9AF5C1C6486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81ACD-41A8-42E2-8EE3-8B3A0B173F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10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7E7D87-42DE-4D73-930B-08BB7856A7CF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59C49B-67DF-486F-AFFC-0EA67C00EE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70629466"/>
              </p:ext>
            </p:extLst>
          </p:nvPr>
        </p:nvGraphicFramePr>
        <p:xfrm>
          <a:off x="548680" y="347531"/>
          <a:ext cx="5832648" cy="2640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2646" y="5968721"/>
            <a:ext cx="6534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500" b="1" dirty="0" smtClean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endParaRPr lang="ru-RU" sz="500" b="1" dirty="0" smtClean="0">
              <a:solidFill>
                <a:srgbClr val="002060"/>
              </a:solidFill>
              <a:effectLst/>
              <a:latin typeface="Times New Roman"/>
              <a:ea typeface="Calibri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Ольга\Pictures\Рисунок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63" y="3203848"/>
            <a:ext cx="6228691" cy="48642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2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38136585"/>
              </p:ext>
            </p:extLst>
          </p:nvPr>
        </p:nvGraphicFramePr>
        <p:xfrm>
          <a:off x="2852936" y="2555776"/>
          <a:ext cx="3708412" cy="1667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58477201"/>
              </p:ext>
            </p:extLst>
          </p:nvPr>
        </p:nvGraphicFramePr>
        <p:xfrm>
          <a:off x="2924944" y="5796136"/>
          <a:ext cx="3474386" cy="2088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177103" y="2123728"/>
            <a:ext cx="2276872" cy="2592287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апреля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30 июня </a:t>
            </a: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текущего года 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7103" y="5148065"/>
            <a:ext cx="2366496" cy="3384376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с 1 июля текущего года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до момента заполнения </a:t>
            </a:r>
            <a:r>
              <a:rPr lang="ru-RU" sz="2400" b="1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свободных мест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(но не позднее 5 сентября)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692696" y="372935"/>
            <a:ext cx="5688631" cy="2025145"/>
          </a:xfrm>
          <a:prstGeom prst="downArrowCallou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Прием детей в 1 класс осуществляется </a:t>
            </a:r>
          </a:p>
          <a:p>
            <a:pPr lvl="0"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 этапа: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2512882" y="2836043"/>
            <a:ext cx="297033" cy="960107"/>
          </a:xfrm>
          <a:prstGeom prst="chevron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2564904" y="6410696"/>
            <a:ext cx="297033" cy="960107"/>
          </a:xfrm>
          <a:prstGeom prst="chevron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8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65222" y="251520"/>
            <a:ext cx="6264696" cy="1539049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Уважаемые родители </a:t>
            </a:r>
            <a:endParaRPr lang="ru-RU" sz="28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(</a:t>
            </a:r>
            <a:r>
              <a:rPr lang="ru-RU" sz="28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законные представители) </a:t>
            </a:r>
          </a:p>
          <a:p>
            <a:pPr algn="ctr"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будущих первоклассников!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5222" y="2240741"/>
            <a:ext cx="6264696" cy="4896544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автономное общеобразовательное учреждение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«Средняя общеобразовательная школа № 29»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400" b="1" u="sng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1 </a:t>
            </a:r>
            <a:r>
              <a:rPr lang="ru-RU" sz="4400" b="1" u="sng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апреля</a:t>
            </a:r>
            <a:r>
              <a:rPr lang="ru-RU" sz="4400" b="1" u="sng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2024 </a:t>
            </a:r>
            <a:r>
              <a:rPr lang="ru-RU" sz="4400" b="1" u="sng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года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dirty="0">
                <a:latin typeface="Cambria" panose="020405030504060302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>
                <a:latin typeface="Cambria" panose="02040503050406030204" pitchFamily="18" charset="0"/>
                <a:ea typeface="Times New Roman" panose="02020603050405020304" pitchFamily="18" charset="0"/>
              </a:rPr>
              <a:t>начинает прием документов </a:t>
            </a:r>
            <a:endParaRPr lang="ru-RU" sz="2800" b="1" dirty="0" smtClean="0"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latin typeface="Cambria" panose="02040503050406030204" pitchFamily="18" charset="0"/>
                <a:ea typeface="Times New Roman" panose="02020603050405020304" pitchFamily="18" charset="0"/>
              </a:rPr>
              <a:t>в </a:t>
            </a:r>
            <a:r>
              <a:rPr lang="ru-RU" sz="2800" b="1" dirty="0">
                <a:latin typeface="Cambria" panose="02040503050406030204" pitchFamily="18" charset="0"/>
                <a:ea typeface="Times New Roman" panose="02020603050405020304" pitchFamily="18" charset="0"/>
              </a:rPr>
              <a:t>1 класс для граждан,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i="1" u="sng" dirty="0">
                <a:solidFill>
                  <a:srgbClr val="001E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проживающих на закрепленной за образовательным учреждением </a:t>
            </a:r>
            <a:r>
              <a:rPr lang="ru-RU" sz="2400" b="1" i="1" u="sng" dirty="0" smtClean="0">
                <a:solidFill>
                  <a:srgbClr val="001E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7031" y="7548331"/>
            <a:ext cx="6264696" cy="1443039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Планируется набрать </a:t>
            </a:r>
          </a:p>
          <a:p>
            <a:pPr algn="ctr">
              <a:spcAft>
                <a:spcPts val="1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132 первоклассника</a:t>
            </a:r>
            <a:endParaRPr lang="ru-RU" sz="28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55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60648" y="2363755"/>
            <a:ext cx="6408712" cy="6144683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/>
              <a:t>Территория, ограниченная: </a:t>
            </a:r>
          </a:p>
          <a:p>
            <a:pPr algn="just"/>
            <a:r>
              <a:rPr lang="ru-RU" sz="3200" dirty="0"/>
              <a:t>а) ул. Юбилейной – ул. </a:t>
            </a:r>
            <a:r>
              <a:rPr lang="ru-RU" sz="3200" dirty="0" err="1"/>
              <a:t>Чеснокова</a:t>
            </a:r>
            <a:r>
              <a:rPr lang="ru-RU" sz="3200" dirty="0"/>
              <a:t> </a:t>
            </a:r>
            <a:r>
              <a:rPr lang="ru-RU" sz="3200" dirty="0" smtClean="0"/>
              <a:t>– проспектом </a:t>
            </a:r>
            <a:r>
              <a:rPr lang="ru-RU" sz="3200" dirty="0"/>
              <a:t>Морским;</a:t>
            </a:r>
          </a:p>
          <a:p>
            <a:pPr algn="just"/>
            <a:r>
              <a:rPr lang="ru-RU" sz="3200" dirty="0"/>
              <a:t>б) проспектом Морским – ул. Юбилейной – </a:t>
            </a:r>
            <a:r>
              <a:rPr lang="ru-RU" sz="3200" dirty="0" smtClean="0"/>
              <a:t>ул</a:t>
            </a:r>
            <a:r>
              <a:rPr lang="ru-RU" sz="3200" dirty="0"/>
              <a:t>. </a:t>
            </a:r>
            <a:r>
              <a:rPr lang="ru-RU" sz="3200" dirty="0" err="1"/>
              <a:t>Кирилкина</a:t>
            </a:r>
            <a:r>
              <a:rPr lang="ru-RU" sz="3200" dirty="0"/>
              <a:t> – проспектом Победы;</a:t>
            </a:r>
          </a:p>
          <a:p>
            <a:pPr algn="just"/>
            <a:r>
              <a:rPr lang="ru-RU" sz="3200" dirty="0" smtClean="0"/>
              <a:t>ул</a:t>
            </a:r>
            <a:r>
              <a:rPr lang="ru-RU" sz="3200" dirty="0"/>
              <a:t>. </a:t>
            </a:r>
            <a:r>
              <a:rPr lang="ru-RU" sz="3200" dirty="0" err="1"/>
              <a:t>Чеснокова</a:t>
            </a:r>
            <a:r>
              <a:rPr lang="ru-RU" sz="3200" dirty="0"/>
              <a:t> (нечетная сторона);</a:t>
            </a:r>
          </a:p>
          <a:p>
            <a:pPr algn="just"/>
            <a:r>
              <a:rPr lang="ru-RU" sz="3200" dirty="0" smtClean="0"/>
              <a:t>ул</a:t>
            </a:r>
            <a:r>
              <a:rPr lang="ru-RU" sz="3200" dirty="0"/>
              <a:t>. </a:t>
            </a:r>
            <a:r>
              <a:rPr lang="ru-RU" sz="3200" dirty="0" err="1" smtClean="0"/>
              <a:t>Водогон</a:t>
            </a:r>
            <a:r>
              <a:rPr lang="ru-RU" sz="3200" smtClean="0"/>
              <a:t>;</a:t>
            </a:r>
            <a:endParaRPr lang="ru-RU" sz="3200" dirty="0" smtClean="0"/>
          </a:p>
          <a:p>
            <a:pPr algn="just"/>
            <a:r>
              <a:rPr lang="ru-RU" sz="3200" dirty="0" smtClean="0"/>
              <a:t>Ст. Уйма</a:t>
            </a:r>
            <a:endParaRPr lang="ru-RU" sz="32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404664" y="449101"/>
            <a:ext cx="6048672" cy="1530611"/>
            <a:chOff x="0" y="9686"/>
            <a:chExt cx="5616624" cy="114795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9686"/>
              <a:ext cx="5616624" cy="1147958"/>
            </a:xfrm>
            <a:prstGeom prst="roundRect">
              <a:avLst/>
            </a:prstGeom>
            <a:solidFill>
              <a:srgbClr val="CAE8AA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56039" y="65725"/>
              <a:ext cx="5504546" cy="10358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solidFill>
                    <a:srgbClr val="002496"/>
                  </a:solidFill>
                  <a:latin typeface="Times New Roman" pitchFamily="18" charset="0"/>
                  <a:cs typeface="Times New Roman" pitchFamily="18" charset="0"/>
                </a:rPr>
                <a:t>Закрепленная территория за</a:t>
              </a:r>
            </a:p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dirty="0" smtClean="0">
                  <a:solidFill>
                    <a:srgbClr val="002496"/>
                  </a:solidFill>
                  <a:latin typeface="Times New Roman" pitchFamily="18" charset="0"/>
                  <a:cs typeface="Times New Roman" pitchFamily="18" charset="0"/>
                </a:rPr>
                <a:t>МАОУ «СОШ № 29»</a:t>
              </a:r>
              <a:endParaRPr lang="ru-RU" sz="3200" b="1" kern="1200" dirty="0">
                <a:solidFill>
                  <a:srgbClr val="00249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07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0658" y="179512"/>
            <a:ext cx="6264696" cy="433487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ru-RU" sz="2800" b="1" dirty="0">
                <a:solidFill>
                  <a:srgbClr val="001E7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 себе иметь: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2132" y="827584"/>
            <a:ext cx="6588733" cy="8136904"/>
          </a:xfrm>
          <a:prstGeom prst="roundRect">
            <a:avLst/>
          </a:prstGeom>
          <a:solidFill>
            <a:srgbClr val="CAE8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Паспорт или документ, удостоверяющий личность родителей (законных представителей) (+ копия страниц 2-3,4-5,17-18).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Свидетельство о рождении ребенка (+ копия)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СНИЛС ребенка (+ копия), СНИЛС родителя (+ копия)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b="1" dirty="0"/>
              <a:t>Документ, подтверждающий фактическое проживание на закрепленной территории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b="1" dirty="0"/>
              <a:t>Прием заявления осуществляется при наличии документа, </a:t>
            </a:r>
            <a:r>
              <a:rPr lang="ru-RU" sz="2400" b="1" dirty="0" smtClean="0"/>
              <a:t>удостоверяющего </a:t>
            </a:r>
            <a:r>
              <a:rPr lang="ru-RU" sz="2400" b="1" dirty="0"/>
              <a:t>личность заявителя</a:t>
            </a:r>
            <a:r>
              <a:rPr lang="ru-RU" sz="2400" b="1" dirty="0" smtClean="0"/>
              <a:t>.</a:t>
            </a:r>
          </a:p>
          <a:p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 smtClean="0"/>
              <a:t>с </a:t>
            </a:r>
            <a:r>
              <a:rPr lang="ru-RU" b="1" i="1" dirty="0"/>
              <a:t>информацией о закрепленной за образовательным учреждением территории можно ознакомиться на сайтах</a:t>
            </a:r>
            <a:r>
              <a:rPr lang="ru-RU" b="1" i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32" y="7716349"/>
            <a:ext cx="6588733" cy="124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48564"/>
              </p:ext>
            </p:extLst>
          </p:nvPr>
        </p:nvGraphicFramePr>
        <p:xfrm>
          <a:off x="260648" y="3131840"/>
          <a:ext cx="6408712" cy="401324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Понедельник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9.00 до 13.00, с 14.00 до 17.30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Вторник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9.00 до 13.00, с 14.00 до 17.30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9.00 до 13.00, с 14.00 до 17.30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Четверг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9.00 до 13.00, с 14.00 до 17.30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Пятница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 9.00 до 13.00, с 14.00 до 16.00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12980" y="8017305"/>
            <a:ext cx="5982150" cy="584775"/>
          </a:xfrm>
          <a:prstGeom prst="rect">
            <a:avLst/>
          </a:prstGeom>
          <a:solidFill>
            <a:srgbClr val="CAE8AA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Ответственная за прием документов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Сергеева Марина Петровна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Телефон: 8(8184) 52-08-56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6712" y="539553"/>
            <a:ext cx="5292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Приём документов в 1 класс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2024-2025 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учебный год </a:t>
            </a: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осуществляется по 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графику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658" y="2058350"/>
            <a:ext cx="626469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 апреля 2024 </a:t>
            </a:r>
            <a:r>
              <a:rPr lang="ru-RU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года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 09.00 – </a:t>
            </a:r>
            <a:r>
              <a:rPr lang="ru-RU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первый день подачи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документов</a:t>
            </a:r>
            <a:endParaRPr lang="ru-RU" sz="20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806692" y="7345371"/>
            <a:ext cx="1522084" cy="338554"/>
          </a:xfrm>
          <a:prstGeom prst="rect">
            <a:avLst/>
          </a:prstGeom>
          <a:solidFill>
            <a:srgbClr val="CAE8AA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Кабинет № 219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9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541</TotalTime>
  <Words>266</Words>
  <Application>Microsoft Office PowerPoint</Application>
  <PresentationFormat>Экран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Гульнара</dc:creator>
  <cp:lastModifiedBy>Ольга Генадьевна</cp:lastModifiedBy>
  <cp:revision>70</cp:revision>
  <dcterms:created xsi:type="dcterms:W3CDTF">2013-12-19T06:24:43Z</dcterms:created>
  <dcterms:modified xsi:type="dcterms:W3CDTF">2024-02-21T06:04:36Z</dcterms:modified>
</cp:coreProperties>
</file>